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sldIdLst>
    <p:sldId id="257" r:id="rId2"/>
    <p:sldId id="261" r:id="rId3"/>
    <p:sldId id="268" r:id="rId4"/>
    <p:sldId id="265" r:id="rId5"/>
    <p:sldId id="270" r:id="rId6"/>
    <p:sldId id="258" r:id="rId7"/>
    <p:sldId id="269"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CBA80FA-30B8-4FB4-ACA4-F59D57EC6678}" type="datetimeFigureOut">
              <a:rPr lang="en-IN" smtClean="0"/>
              <a:t>15-07-2021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9255346" y="2750337"/>
            <a:ext cx="1171888" cy="1356442"/>
          </a:xfrm>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2555868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BA80FA-30B8-4FB4-ACA4-F59D57EC6678}" type="datetimeFigureOut">
              <a:rPr lang="en-IN" smtClean="0"/>
              <a:t>15-07-2021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11309"/>
            <a:ext cx="1154151" cy="1090789"/>
          </a:xfrm>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19323985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BA80FA-30B8-4FB4-ACA4-F59D57EC6678}" type="datetimeFigureOut">
              <a:rPr lang="en-IN" smtClean="0"/>
              <a:t>15-07-2021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11615"/>
            <a:ext cx="1154151" cy="1090789"/>
          </a:xfrm>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20193089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BA80FA-30B8-4FB4-ACA4-F59D57EC6678}" type="datetimeFigureOut">
              <a:rPr lang="en-IN" smtClean="0"/>
              <a:t>15-07-2021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09925"/>
            <a:ext cx="1154151" cy="1090789"/>
          </a:xfrm>
        </p:spPr>
        <p:txBody>
          <a:bodyPr/>
          <a:lstStyle/>
          <a:p>
            <a:fld id="{AFDBD260-6F4B-4447-AC82-24314B3A1FF5}" type="slidenum">
              <a:rPr lang="en-IN" smtClean="0"/>
              <a:t>‹#›</a:t>
            </a:fld>
            <a:endParaRPr lang="en-IN"/>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8071194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BA80FA-30B8-4FB4-ACA4-F59D57EC6678}" type="datetimeFigureOut">
              <a:rPr lang="en-IN" smtClean="0"/>
              <a:t>15-07-2021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09925"/>
            <a:ext cx="1154151" cy="1090789"/>
          </a:xfrm>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41770096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CBA80FA-30B8-4FB4-ACA4-F59D57EC6678}" type="datetimeFigureOut">
              <a:rPr lang="en-IN" smtClean="0"/>
              <a:t>15-07-2021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13969551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CBA80FA-30B8-4FB4-ACA4-F59D57EC6678}" type="datetimeFigureOut">
              <a:rPr lang="en-IN" smtClean="0"/>
              <a:t>15-07-2021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30256814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BA80FA-30B8-4FB4-ACA4-F59D57EC6678}" type="datetimeFigureOut">
              <a:rPr lang="en-IN" smtClean="0"/>
              <a:t>15-07-2021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14229207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DCBA80FA-30B8-4FB4-ACA4-F59D57EC6678}" type="datetimeFigureOut">
              <a:rPr lang="en-IN" smtClean="0"/>
              <a:t>15-07-2021</a:t>
            </a:fld>
            <a:endParaRPr lang="en-IN"/>
          </a:p>
        </p:txBody>
      </p:sp>
      <p:sp>
        <p:nvSpPr>
          <p:cNvPr id="5" name="Footer Placeholder 4"/>
          <p:cNvSpPr>
            <a:spLocks noGrp="1"/>
          </p:cNvSpPr>
          <p:nvPr>
            <p:ph type="ftr" sz="quarter" idx="11"/>
          </p:nvPr>
        </p:nvSpPr>
        <p:spPr>
          <a:xfrm>
            <a:off x="680321" y="5936188"/>
            <a:ext cx="6126805" cy="365125"/>
          </a:xfrm>
        </p:spPr>
        <p:txBody>
          <a:bodyPr/>
          <a:lstStyle/>
          <a:p>
            <a:endParaRPr lang="en-IN"/>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AFDBD260-6F4B-4447-AC82-24314B3A1FF5}" type="slidenum">
              <a:rPr lang="en-IN" smtClean="0"/>
              <a:t>‹#›</a:t>
            </a:fld>
            <a:endParaRPr lang="en-IN"/>
          </a:p>
        </p:txBody>
      </p:sp>
    </p:spTree>
    <p:extLst>
      <p:ext uri="{BB962C8B-B14F-4D97-AF65-F5344CB8AC3E}">
        <p14:creationId xmlns:p14="http://schemas.microsoft.com/office/powerpoint/2010/main" val="1976484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BA80FA-30B8-4FB4-ACA4-F59D57EC6678}" type="datetimeFigureOut">
              <a:rPr lang="en-IN" smtClean="0"/>
              <a:t>15-07-2021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25473062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BA80FA-30B8-4FB4-ACA4-F59D57EC6678}" type="datetimeFigureOut">
              <a:rPr lang="en-IN" smtClean="0"/>
              <a:t>15-07-2021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729455" y="2869895"/>
            <a:ext cx="1154151" cy="1090789"/>
          </a:xfrm>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3344982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CBA80FA-30B8-4FB4-ACA4-F59D57EC6678}" type="datetimeFigureOut">
              <a:rPr lang="en-IN" smtClean="0"/>
              <a:t>15-07-2021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3175444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CBA80FA-30B8-4FB4-ACA4-F59D57EC6678}" type="datetimeFigureOut">
              <a:rPr lang="en-IN" smtClean="0"/>
              <a:t>15-07-2021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15319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CBA80FA-30B8-4FB4-ACA4-F59D57EC6678}" type="datetimeFigureOut">
              <a:rPr lang="en-IN" smtClean="0"/>
              <a:t>15-07-2021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1846862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DCBA80FA-30B8-4FB4-ACA4-F59D57EC6678}" type="datetimeFigureOut">
              <a:rPr lang="en-IN" smtClean="0"/>
              <a:t>15-07-2021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3430526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BA80FA-30B8-4FB4-ACA4-F59D57EC6678}" type="datetimeFigureOut">
              <a:rPr lang="en-IN" smtClean="0"/>
              <a:t>15-07-2021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4128215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BA80FA-30B8-4FB4-ACA4-F59D57EC6678}" type="datetimeFigureOut">
              <a:rPr lang="en-IN" smtClean="0"/>
              <a:t>15-07-2021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FDBD260-6F4B-4447-AC82-24314B3A1FF5}" type="slidenum">
              <a:rPr lang="en-IN" smtClean="0"/>
              <a:t>‹#›</a:t>
            </a:fld>
            <a:endParaRPr lang="en-IN"/>
          </a:p>
        </p:txBody>
      </p:sp>
    </p:spTree>
    <p:extLst>
      <p:ext uri="{BB962C8B-B14F-4D97-AF65-F5344CB8AC3E}">
        <p14:creationId xmlns:p14="http://schemas.microsoft.com/office/powerpoint/2010/main" val="991442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CBA80FA-30B8-4FB4-ACA4-F59D57EC6678}" type="datetimeFigureOut">
              <a:rPr lang="en-IN" smtClean="0"/>
              <a:t>15-07-2021</a:t>
            </a:fld>
            <a:endParaRPr lang="en-IN"/>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AFDBD260-6F4B-4447-AC82-24314B3A1FF5}" type="slidenum">
              <a:rPr lang="en-IN" smtClean="0"/>
              <a:t>‹#›</a:t>
            </a:fld>
            <a:endParaRPr lang="en-IN"/>
          </a:p>
        </p:txBody>
      </p:sp>
    </p:spTree>
    <p:extLst>
      <p:ext uri="{BB962C8B-B14F-4D97-AF65-F5344CB8AC3E}">
        <p14:creationId xmlns:p14="http://schemas.microsoft.com/office/powerpoint/2010/main" val="4154597932"/>
      </p:ext>
    </p:extLst>
  </p:cSld>
  <p:clrMap bg1="dk1" tx1="lt1" bg2="dk2" tx2="lt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AE03A-F564-48F4-82BD-5D59C426CB18}"/>
              </a:ext>
            </a:extLst>
          </p:cNvPr>
          <p:cNvSpPr>
            <a:spLocks noGrp="1"/>
          </p:cNvSpPr>
          <p:nvPr>
            <p:ph type="title"/>
          </p:nvPr>
        </p:nvSpPr>
        <p:spPr/>
        <p:txBody>
          <a:bodyPr/>
          <a:lstStyle/>
          <a:p>
            <a:pPr algn="ctr"/>
            <a:r>
              <a:rPr lang="en-IN" sz="4400" b="1" dirty="0">
                <a:solidFill>
                  <a:srgbClr val="FFFF00"/>
                </a:solidFill>
                <a:latin typeface="Helvetica" panose="020B0604020202020204" pitchFamily="34" charset="0"/>
              </a:rPr>
              <a:t>Door Theft Automation</a:t>
            </a:r>
            <a:endParaRPr lang="en-IN" dirty="0">
              <a:solidFill>
                <a:srgbClr val="FFFF00"/>
              </a:solidFill>
            </a:endParaRPr>
          </a:p>
        </p:txBody>
      </p:sp>
      <p:sp>
        <p:nvSpPr>
          <p:cNvPr id="3" name="Content Placeholder 2">
            <a:extLst>
              <a:ext uri="{FF2B5EF4-FFF2-40B4-BE49-F238E27FC236}">
                <a16:creationId xmlns:a16="http://schemas.microsoft.com/office/drawing/2014/main" id="{B307C404-2D61-4618-B491-B0B7BC8CD97E}"/>
              </a:ext>
            </a:extLst>
          </p:cNvPr>
          <p:cNvSpPr>
            <a:spLocks noGrp="1"/>
          </p:cNvSpPr>
          <p:nvPr>
            <p:ph idx="1"/>
          </p:nvPr>
        </p:nvSpPr>
        <p:spPr/>
        <p:txBody>
          <a:bodyPr>
            <a:normAutofit fontScale="92500"/>
          </a:bodyPr>
          <a:lstStyle/>
          <a:p>
            <a:endParaRPr lang="en-US" dirty="0"/>
          </a:p>
          <a:p>
            <a:r>
              <a:rPr lang="en-US" sz="2800" dirty="0">
                <a:solidFill>
                  <a:schemeClr val="bg1"/>
                </a:solidFill>
              </a:rPr>
              <a:t>In this project; we will make an IoT based Door Security system using a </a:t>
            </a:r>
            <a:r>
              <a:rPr lang="en-US" sz="2800" u="sng" dirty="0">
                <a:solidFill>
                  <a:schemeClr val="bg1"/>
                </a:solidFill>
              </a:rPr>
              <a:t>Magnetic Reed Switch</a:t>
            </a:r>
            <a:r>
              <a:rPr lang="en-US" sz="2800" dirty="0">
                <a:solidFill>
                  <a:schemeClr val="bg1"/>
                </a:solidFill>
              </a:rPr>
              <a:t>, </a:t>
            </a:r>
            <a:r>
              <a:rPr lang="en-US" sz="2800" u="sng" dirty="0" err="1">
                <a:solidFill>
                  <a:schemeClr val="bg1"/>
                </a:solidFill>
              </a:rPr>
              <a:t>NodeMCU</a:t>
            </a:r>
            <a:r>
              <a:rPr lang="en-US" sz="2800" u="sng" dirty="0">
                <a:solidFill>
                  <a:schemeClr val="bg1"/>
                </a:solidFill>
              </a:rPr>
              <a:t> ESP8266</a:t>
            </a:r>
            <a:r>
              <a:rPr lang="en-US" sz="2800" dirty="0">
                <a:solidFill>
                  <a:schemeClr val="bg1"/>
                </a:solidFill>
              </a:rPr>
              <a:t> </a:t>
            </a:r>
            <a:r>
              <a:rPr lang="en-US" sz="2800" dirty="0" err="1">
                <a:solidFill>
                  <a:schemeClr val="bg1"/>
                </a:solidFill>
              </a:rPr>
              <a:t>Wifi</a:t>
            </a:r>
            <a:r>
              <a:rPr lang="en-US" sz="2800" dirty="0">
                <a:solidFill>
                  <a:schemeClr val="bg1"/>
                </a:solidFill>
              </a:rPr>
              <a:t> Module, and </a:t>
            </a:r>
            <a:r>
              <a:rPr lang="en-US" sz="2800" u="sng" dirty="0">
                <a:solidFill>
                  <a:schemeClr val="bg1"/>
                </a:solidFill>
              </a:rPr>
              <a:t>Blynk</a:t>
            </a:r>
            <a:r>
              <a:rPr lang="en-US" sz="2800" dirty="0">
                <a:solidFill>
                  <a:schemeClr val="bg1"/>
                </a:solidFill>
              </a:rPr>
              <a:t> application. Each time the door is opened , a notification message is sent to the desired application.</a:t>
            </a:r>
          </a:p>
          <a:p>
            <a:r>
              <a:rPr lang="en-US" sz="2800" dirty="0">
                <a:solidFill>
                  <a:schemeClr val="bg1"/>
                </a:solidFill>
              </a:rPr>
              <a:t>The </a:t>
            </a:r>
            <a:r>
              <a:rPr lang="en-US" sz="2800" dirty="0" err="1">
                <a:solidFill>
                  <a:schemeClr val="bg1"/>
                </a:solidFill>
              </a:rPr>
              <a:t>Nodemcu</a:t>
            </a:r>
            <a:r>
              <a:rPr lang="en-US" sz="2800" dirty="0">
                <a:solidFill>
                  <a:schemeClr val="bg1"/>
                </a:solidFill>
              </a:rPr>
              <a:t> ESP8266 </a:t>
            </a:r>
            <a:r>
              <a:rPr lang="en-US" sz="2800" dirty="0" err="1">
                <a:solidFill>
                  <a:schemeClr val="bg1"/>
                </a:solidFill>
              </a:rPr>
              <a:t>Wifi</a:t>
            </a:r>
            <a:r>
              <a:rPr lang="en-US" sz="2800" dirty="0">
                <a:solidFill>
                  <a:schemeClr val="bg1"/>
                </a:solidFill>
              </a:rPr>
              <a:t> Module programming is done in such a way that it sends only one notification message when the door is opened which became possible by using a flag in the programming.</a:t>
            </a:r>
          </a:p>
          <a:p>
            <a:endParaRPr lang="en-US" sz="2800" dirty="0"/>
          </a:p>
          <a:p>
            <a:pPr marL="0" indent="0">
              <a:buNone/>
            </a:pPr>
            <a:endParaRPr lang="en-US" dirty="0"/>
          </a:p>
          <a:p>
            <a:endParaRPr lang="en-IN" dirty="0"/>
          </a:p>
        </p:txBody>
      </p:sp>
    </p:spTree>
    <p:extLst>
      <p:ext uri="{BB962C8B-B14F-4D97-AF65-F5344CB8AC3E}">
        <p14:creationId xmlns:p14="http://schemas.microsoft.com/office/powerpoint/2010/main" val="3871101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E9EC5-8B6C-4986-A0FB-5D7BD36E0603}"/>
              </a:ext>
            </a:extLst>
          </p:cNvPr>
          <p:cNvSpPr>
            <a:spLocks noGrp="1"/>
          </p:cNvSpPr>
          <p:nvPr>
            <p:ph type="title"/>
          </p:nvPr>
        </p:nvSpPr>
        <p:spPr/>
        <p:txBody>
          <a:bodyPr/>
          <a:lstStyle/>
          <a:p>
            <a:pPr algn="ctr"/>
            <a:r>
              <a:rPr lang="en-IN" sz="4400" b="1" dirty="0">
                <a:solidFill>
                  <a:srgbClr val="0070C0"/>
                </a:solidFill>
                <a:effectLst/>
                <a:latin typeface="Arial" panose="020B0604020202020204" pitchFamily="34" charset="0"/>
                <a:ea typeface="Times New Roman" panose="02020603050405020304" pitchFamily="18" charset="0"/>
              </a:rPr>
              <a:t>Components Required</a:t>
            </a:r>
            <a:endParaRPr lang="en-IN" dirty="0">
              <a:solidFill>
                <a:srgbClr val="0070C0"/>
              </a:solidFill>
            </a:endParaRPr>
          </a:p>
        </p:txBody>
      </p:sp>
      <p:sp>
        <p:nvSpPr>
          <p:cNvPr id="3" name="Content Placeholder 2">
            <a:extLst>
              <a:ext uri="{FF2B5EF4-FFF2-40B4-BE49-F238E27FC236}">
                <a16:creationId xmlns:a16="http://schemas.microsoft.com/office/drawing/2014/main" id="{9F895220-2375-48D8-9505-EF0B11CD3EDD}"/>
              </a:ext>
            </a:extLst>
          </p:cNvPr>
          <p:cNvSpPr>
            <a:spLocks noGrp="1"/>
          </p:cNvSpPr>
          <p:nvPr>
            <p:ph idx="1"/>
          </p:nvPr>
        </p:nvSpPr>
        <p:spPr>
          <a:xfrm>
            <a:off x="858416" y="1959428"/>
            <a:ext cx="10672665" cy="4226865"/>
          </a:xfrm>
        </p:spPr>
        <p:txBody>
          <a:bodyPr/>
          <a:lstStyle/>
          <a:p>
            <a:pPr marL="0" indent="0">
              <a:buNone/>
            </a:pPr>
            <a:r>
              <a:rPr lang="en-IN" b="1" dirty="0">
                <a:solidFill>
                  <a:schemeClr val="bg1"/>
                </a:solidFill>
                <a:latin typeface="Arial" panose="020B0604020202020204" pitchFamily="34" charset="0"/>
                <a:cs typeface="Arial" panose="020B0604020202020204" pitchFamily="34" charset="0"/>
              </a:rPr>
              <a:t>SOFTWARE</a:t>
            </a:r>
            <a:r>
              <a:rPr lang="en-IN" dirty="0">
                <a:solidFill>
                  <a:schemeClr val="bg1"/>
                </a:solidFill>
              </a:rPr>
              <a:t>:</a:t>
            </a:r>
          </a:p>
          <a:p>
            <a:pPr marL="0" indent="0">
              <a:buNone/>
            </a:pPr>
            <a:r>
              <a:rPr lang="en-IN" dirty="0"/>
              <a:t>	</a:t>
            </a:r>
          </a:p>
          <a:p>
            <a:pPr marL="0" indent="0">
              <a:buNone/>
            </a:pPr>
            <a:r>
              <a:rPr lang="en-IN" sz="1800" dirty="0">
                <a:latin typeface="Arial" panose="020B0604020202020204" pitchFamily="34" charset="0"/>
                <a:cs typeface="Arial" panose="020B0604020202020204" pitchFamily="34" charset="0"/>
              </a:rPr>
              <a:t>1)  Arduino IDE                                     </a:t>
            </a:r>
          </a:p>
          <a:p>
            <a:pPr marL="0" indent="0">
              <a:buNone/>
            </a:pPr>
            <a:r>
              <a:rPr lang="en-IN" sz="1800" dirty="0">
                <a:latin typeface="Arial" panose="020B0604020202020204" pitchFamily="34" charset="0"/>
                <a:cs typeface="Arial" panose="020B0604020202020204" pitchFamily="34" charset="0"/>
              </a:rPr>
              <a:t> 2) Blynk App                                </a:t>
            </a:r>
          </a:p>
          <a:p>
            <a:pPr marL="0" indent="0">
              <a:buNone/>
            </a:pPr>
            <a:r>
              <a:rPr lang="en-IN" dirty="0"/>
              <a:t>                                                                        </a:t>
            </a:r>
          </a:p>
          <a:p>
            <a:pPr marL="0" indent="0">
              <a:buNone/>
            </a:pPr>
            <a:r>
              <a:rPr lang="en-IN" dirty="0"/>
              <a:t>                                           </a:t>
            </a:r>
            <a:endParaRPr lang="en-IN" sz="1100" dirty="0"/>
          </a:p>
          <a:p>
            <a:pPr marL="0" indent="0">
              <a:buNone/>
            </a:pPr>
            <a:r>
              <a:rPr lang="en-IN" sz="1100" dirty="0"/>
              <a:t>                                                                                         </a:t>
            </a:r>
            <a:r>
              <a:rPr lang="en-IN" dirty="0"/>
              <a:t>        </a:t>
            </a:r>
            <a:r>
              <a:rPr lang="en-IN" sz="1800" dirty="0" err="1">
                <a:solidFill>
                  <a:schemeClr val="bg1"/>
                </a:solidFill>
              </a:rPr>
              <a:t>NodeMCU</a:t>
            </a:r>
            <a:r>
              <a:rPr lang="en-IN" sz="1800" dirty="0">
                <a:solidFill>
                  <a:schemeClr val="bg1"/>
                </a:solidFill>
              </a:rPr>
              <a:t> Board                             Magnetic Reed Switch</a:t>
            </a:r>
            <a:r>
              <a:rPr lang="en-IN" sz="1800" dirty="0"/>
              <a:t>                    </a:t>
            </a:r>
          </a:p>
          <a:p>
            <a:pPr marL="0" indent="0">
              <a:buNone/>
            </a:pPr>
            <a:r>
              <a:rPr lang="en-IN" dirty="0"/>
              <a:t>                                           </a:t>
            </a:r>
          </a:p>
        </p:txBody>
      </p:sp>
      <p:sp>
        <p:nvSpPr>
          <p:cNvPr id="6" name="Content Placeholder 2">
            <a:extLst>
              <a:ext uri="{FF2B5EF4-FFF2-40B4-BE49-F238E27FC236}">
                <a16:creationId xmlns:a16="http://schemas.microsoft.com/office/drawing/2014/main" id="{BF15D604-81EE-403E-B700-D2D97F31A780}"/>
              </a:ext>
            </a:extLst>
          </p:cNvPr>
          <p:cNvSpPr txBox="1">
            <a:spLocks/>
          </p:cNvSpPr>
          <p:nvPr/>
        </p:nvSpPr>
        <p:spPr>
          <a:xfrm>
            <a:off x="494522" y="1978090"/>
            <a:ext cx="7371185" cy="47287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IN" dirty="0">
                <a:latin typeface="Arial" panose="020B0604020202020204" pitchFamily="34" charset="0"/>
                <a:ea typeface="Times New Roman" panose="02020603050405020304" pitchFamily="18" charset="0"/>
                <a:cs typeface="Times New Roman" panose="02020603050405020304" pitchFamily="18" charset="0"/>
              </a:rPr>
              <a:t>  </a:t>
            </a:r>
          </a:p>
          <a:p>
            <a:pPr marL="0" indent="0">
              <a:buNone/>
            </a:pPr>
            <a:endParaRPr lang="en-IN" b="1" dirty="0">
              <a:solidFill>
                <a:schemeClr val="bg1"/>
              </a:solidFill>
              <a:latin typeface="Arial" panose="020B0604020202020204" pitchFamily="34" charset="0"/>
              <a:ea typeface="Times New Roman" panose="02020603050405020304" pitchFamily="18" charset="0"/>
              <a:cs typeface="Times New Roman" panose="02020603050405020304" pitchFamily="18" charset="0"/>
            </a:endParaRPr>
          </a:p>
          <a:p>
            <a:pPr marL="0" indent="0">
              <a:buNone/>
            </a:pPr>
            <a:endParaRPr lang="en-IN" b="1" dirty="0">
              <a:solidFill>
                <a:schemeClr val="bg1"/>
              </a:solidFill>
              <a:latin typeface="Arial" panose="020B0604020202020204" pitchFamily="34" charset="0"/>
              <a:ea typeface="Times New Roman" panose="02020603050405020304" pitchFamily="18" charset="0"/>
              <a:cs typeface="Times New Roman" panose="02020603050405020304" pitchFamily="18" charset="0"/>
            </a:endParaRPr>
          </a:p>
          <a:p>
            <a:pPr marL="0" indent="0">
              <a:buNone/>
            </a:pPr>
            <a:endParaRPr lang="en-IN" b="1" dirty="0">
              <a:solidFill>
                <a:schemeClr val="bg1"/>
              </a:solidFill>
              <a:latin typeface="Arial" panose="020B0604020202020204" pitchFamily="34" charset="0"/>
              <a:ea typeface="Times New Roman" panose="02020603050405020304" pitchFamily="18" charset="0"/>
              <a:cs typeface="Times New Roman" panose="02020603050405020304" pitchFamily="18" charset="0"/>
            </a:endParaRPr>
          </a:p>
          <a:p>
            <a:pPr marL="0" indent="0">
              <a:buNone/>
            </a:pPr>
            <a:endParaRPr lang="en-IN" b="1" dirty="0">
              <a:solidFill>
                <a:schemeClr val="bg1"/>
              </a:solidFill>
              <a:latin typeface="Arial" panose="020B0604020202020204" pitchFamily="34" charset="0"/>
              <a:ea typeface="Times New Roman" panose="02020603050405020304" pitchFamily="18" charset="0"/>
              <a:cs typeface="Times New Roman" panose="02020603050405020304" pitchFamily="18" charset="0"/>
            </a:endParaRPr>
          </a:p>
          <a:p>
            <a:pPr marL="0" indent="0">
              <a:buNone/>
            </a:pPr>
            <a:r>
              <a:rPr lang="en-IN" b="1" dirty="0">
                <a:solidFill>
                  <a:schemeClr val="bg1"/>
                </a:solidFill>
                <a:latin typeface="Arial" panose="020B0604020202020204" pitchFamily="34" charset="0"/>
                <a:ea typeface="Times New Roman" panose="02020603050405020304" pitchFamily="18" charset="0"/>
                <a:cs typeface="Times New Roman" panose="02020603050405020304" pitchFamily="18" charset="0"/>
              </a:rPr>
              <a:t>    HARDWARE :</a:t>
            </a:r>
          </a:p>
          <a:p>
            <a:pPr marL="0" indent="0">
              <a:buNone/>
            </a:pPr>
            <a:endParaRPr lang="en-IN" sz="1800" dirty="0">
              <a:latin typeface="Arial" panose="020B0604020202020204" pitchFamily="34" charset="0"/>
              <a:ea typeface="Times New Roman" panose="02020603050405020304" pitchFamily="18" charset="0"/>
              <a:cs typeface="Times New Roman" panose="02020603050405020304" pitchFamily="18" charset="0"/>
            </a:endParaRPr>
          </a:p>
          <a:p>
            <a:pPr marL="0" indent="0">
              <a:buNone/>
            </a:pPr>
            <a:r>
              <a:rPr lang="en-IN" sz="1800" dirty="0">
                <a:latin typeface="Arial" panose="020B0604020202020204" pitchFamily="34" charset="0"/>
                <a:ea typeface="Times New Roman" panose="02020603050405020304" pitchFamily="18" charset="0"/>
                <a:cs typeface="Times New Roman" panose="02020603050405020304" pitchFamily="18" charset="0"/>
              </a:rPr>
              <a:t>   1)</a:t>
            </a:r>
            <a:r>
              <a:rPr lang="en-IN" dirty="0">
                <a:latin typeface="Arial" panose="020B0604020202020204" pitchFamily="34" charset="0"/>
                <a:ea typeface="Times New Roman" panose="02020603050405020304" pitchFamily="18" charset="0"/>
                <a:cs typeface="Times New Roman" panose="02020603050405020304" pitchFamily="18" charset="0"/>
              </a:rPr>
              <a:t> </a:t>
            </a:r>
            <a:r>
              <a:rPr lang="en-IN" sz="1800" dirty="0" err="1">
                <a:latin typeface="Arial" panose="020B0604020202020204" pitchFamily="34" charset="0"/>
                <a:ea typeface="Times New Roman" panose="02020603050405020304" pitchFamily="18" charset="0"/>
                <a:cs typeface="Times New Roman" panose="02020603050405020304" pitchFamily="18" charset="0"/>
              </a:rPr>
              <a:t>NodeMCU</a:t>
            </a:r>
            <a:r>
              <a:rPr lang="en-IN" sz="1800" dirty="0">
                <a:latin typeface="Arial" panose="020B0604020202020204" pitchFamily="34" charset="0"/>
                <a:ea typeface="Times New Roman" panose="02020603050405020304" pitchFamily="18" charset="0"/>
                <a:cs typeface="Times New Roman" panose="02020603050405020304" pitchFamily="18" charset="0"/>
              </a:rPr>
              <a:t> Development board                </a:t>
            </a:r>
          </a:p>
          <a:p>
            <a:pPr marL="0" indent="0">
              <a:buNone/>
            </a:pPr>
            <a:r>
              <a:rPr lang="en-IN" sz="1800" dirty="0">
                <a:latin typeface="Arial" panose="020B0604020202020204" pitchFamily="34" charset="0"/>
                <a:ea typeface="Times New Roman" panose="02020603050405020304" pitchFamily="18" charset="0"/>
                <a:cs typeface="Times New Roman" panose="02020603050405020304" pitchFamily="18" charset="0"/>
              </a:rPr>
              <a:t>   2) Magnetic Reed Switch</a:t>
            </a:r>
          </a:p>
          <a:p>
            <a:pPr marL="0" indent="0">
              <a:buNone/>
            </a:pPr>
            <a:r>
              <a:rPr lang="en-IN" sz="1800" dirty="0">
                <a:latin typeface="Arial" panose="020B0604020202020204" pitchFamily="34" charset="0"/>
                <a:ea typeface="Times New Roman" panose="02020603050405020304" pitchFamily="18" charset="0"/>
                <a:cs typeface="Times New Roman" panose="02020603050405020304" pitchFamily="18" charset="0"/>
              </a:rPr>
              <a:t>   3) Bread Board</a:t>
            </a:r>
          </a:p>
          <a:p>
            <a:endParaRPr lang="en-IN" sz="1800" dirty="0">
              <a:solidFill>
                <a:srgbClr val="4C4C4C"/>
              </a:solidFill>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pic>
        <p:nvPicPr>
          <p:cNvPr id="8" name="Picture 7">
            <a:extLst>
              <a:ext uri="{FF2B5EF4-FFF2-40B4-BE49-F238E27FC236}">
                <a16:creationId xmlns:a16="http://schemas.microsoft.com/office/drawing/2014/main" id="{DBFFAD22-5C0D-4493-BFC3-8132A3F56A77}"/>
              </a:ext>
            </a:extLst>
          </p:cNvPr>
          <p:cNvPicPr>
            <a:picLocks noChangeAspect="1"/>
          </p:cNvPicPr>
          <p:nvPr/>
        </p:nvPicPr>
        <p:blipFill>
          <a:blip r:embed="rId2"/>
          <a:stretch>
            <a:fillRect/>
          </a:stretch>
        </p:blipFill>
        <p:spPr>
          <a:xfrm>
            <a:off x="4399536" y="2215596"/>
            <a:ext cx="4212621" cy="20549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9">
            <a:extLst>
              <a:ext uri="{FF2B5EF4-FFF2-40B4-BE49-F238E27FC236}">
                <a16:creationId xmlns:a16="http://schemas.microsoft.com/office/drawing/2014/main" id="{C67E798C-F877-420F-BEE0-55D5EAF0D079}"/>
              </a:ext>
            </a:extLst>
          </p:cNvPr>
          <p:cNvPicPr>
            <a:picLocks noChangeAspect="1"/>
          </p:cNvPicPr>
          <p:nvPr/>
        </p:nvPicPr>
        <p:blipFill>
          <a:blip r:embed="rId3"/>
          <a:stretch>
            <a:fillRect/>
          </a:stretch>
        </p:blipFill>
        <p:spPr>
          <a:xfrm>
            <a:off x="9096851" y="2176356"/>
            <a:ext cx="2434230" cy="209417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04689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8BF30-736C-4C7C-B105-CB44E13513D1}"/>
              </a:ext>
            </a:extLst>
          </p:cNvPr>
          <p:cNvSpPr>
            <a:spLocks noGrp="1"/>
          </p:cNvSpPr>
          <p:nvPr>
            <p:ph type="title"/>
          </p:nvPr>
        </p:nvSpPr>
        <p:spPr/>
        <p:txBody>
          <a:bodyPr/>
          <a:lstStyle/>
          <a:p>
            <a:pPr algn="ctr"/>
            <a:r>
              <a:rPr lang="en-US" dirty="0">
                <a:solidFill>
                  <a:srgbClr val="92D050"/>
                </a:solidFill>
              </a:rPr>
              <a:t>How to use Blynk Application ?</a:t>
            </a:r>
            <a:endParaRPr lang="en-IN" dirty="0">
              <a:solidFill>
                <a:srgbClr val="92D050"/>
              </a:solidFill>
            </a:endParaRPr>
          </a:p>
        </p:txBody>
      </p:sp>
      <p:sp>
        <p:nvSpPr>
          <p:cNvPr id="3" name="Content Placeholder 2">
            <a:extLst>
              <a:ext uri="{FF2B5EF4-FFF2-40B4-BE49-F238E27FC236}">
                <a16:creationId xmlns:a16="http://schemas.microsoft.com/office/drawing/2014/main" id="{15D9B55E-7BE5-49F6-8A75-0198C6874174}"/>
              </a:ext>
            </a:extLst>
          </p:cNvPr>
          <p:cNvSpPr>
            <a:spLocks noGrp="1"/>
          </p:cNvSpPr>
          <p:nvPr>
            <p:ph idx="1"/>
          </p:nvPr>
        </p:nvSpPr>
        <p:spPr>
          <a:xfrm>
            <a:off x="6095999" y="2336872"/>
            <a:ext cx="5751871" cy="4054095"/>
          </a:xfrm>
        </p:spPr>
        <p:txBody>
          <a:bodyPr>
            <a:normAutofit fontScale="85000" lnSpcReduction="10000"/>
          </a:bodyPr>
          <a:lstStyle/>
          <a:p>
            <a:pPr marL="342900" lvl="0" indent="-342900" fontAlgn="base">
              <a:lnSpc>
                <a:spcPct val="107000"/>
              </a:lnSpc>
              <a:spcAft>
                <a:spcPts val="750"/>
              </a:spcAft>
              <a:buSzPts val="1000"/>
              <a:buFont typeface="Symbol" panose="05050102010706020507" pitchFamily="18" charset="2"/>
              <a:buChar char=""/>
              <a:tabLst>
                <a:tab pos="457200" algn="l"/>
              </a:tabLst>
            </a:pPr>
            <a:r>
              <a:rPr lang="en-IN" sz="1800" dirty="0">
                <a:effectLst/>
                <a:latin typeface="Helvetica" panose="020B0604020202020204" pitchFamily="34" charset="0"/>
                <a:ea typeface="Times New Roman" panose="02020603050405020304" pitchFamily="18" charset="0"/>
                <a:cs typeface="Times New Roman" panose="02020603050405020304" pitchFamily="18" charset="0"/>
              </a:rPr>
              <a:t>Open the Blynk application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lnSpc>
                <a:spcPct val="107000"/>
              </a:lnSpc>
              <a:spcAft>
                <a:spcPts val="750"/>
              </a:spcAft>
              <a:buSzPts val="1000"/>
              <a:buFont typeface="Symbol" panose="05050102010706020507" pitchFamily="18" charset="2"/>
              <a:buChar char=""/>
              <a:tabLst>
                <a:tab pos="457200" algn="l"/>
              </a:tabLst>
            </a:pPr>
            <a:r>
              <a:rPr lang="en-IN" sz="1800" dirty="0">
                <a:effectLst/>
                <a:latin typeface="Helvetica" panose="020B0604020202020204" pitchFamily="34" charset="0"/>
                <a:ea typeface="Times New Roman" panose="02020603050405020304" pitchFamily="18" charset="0"/>
                <a:cs typeface="Times New Roman" panose="02020603050405020304" pitchFamily="18" charset="0"/>
              </a:rPr>
              <a:t>Click on the new project and enter the project name as Door Security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lnSpc>
                <a:spcPct val="107000"/>
              </a:lnSpc>
              <a:spcAft>
                <a:spcPts val="750"/>
              </a:spcAft>
              <a:buSzPts val="1000"/>
              <a:buFont typeface="Symbol" panose="05050102010706020507" pitchFamily="18" charset="2"/>
              <a:buChar char=""/>
              <a:tabLst>
                <a:tab pos="457200" algn="l"/>
              </a:tabLst>
            </a:pPr>
            <a:r>
              <a:rPr lang="en-IN" sz="1800" dirty="0">
                <a:effectLst/>
                <a:latin typeface="Helvetica" panose="020B0604020202020204" pitchFamily="34" charset="0"/>
                <a:ea typeface="Times New Roman" panose="02020603050405020304" pitchFamily="18" charset="0"/>
                <a:cs typeface="Times New Roman" panose="02020603050405020304" pitchFamily="18" charset="0"/>
              </a:rPr>
              <a:t>Click on the choose device and select </a:t>
            </a:r>
            <a:r>
              <a:rPr lang="en-IN" sz="1800" dirty="0" err="1">
                <a:effectLst/>
                <a:latin typeface="Helvetica" panose="020B0604020202020204" pitchFamily="34" charset="0"/>
                <a:ea typeface="Times New Roman" panose="02020603050405020304" pitchFamily="18" charset="0"/>
                <a:cs typeface="Times New Roman" panose="02020603050405020304" pitchFamily="18" charset="0"/>
              </a:rPr>
              <a:t>NodeMCU</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lnSpc>
                <a:spcPct val="107000"/>
              </a:lnSpc>
              <a:spcAft>
                <a:spcPts val="750"/>
              </a:spcAft>
              <a:buSzPts val="1000"/>
              <a:buFont typeface="Symbol" panose="05050102010706020507" pitchFamily="18" charset="2"/>
              <a:buChar char=""/>
              <a:tabLst>
                <a:tab pos="457200" algn="l"/>
              </a:tabLst>
            </a:pPr>
            <a:r>
              <a:rPr lang="en-IN" sz="1800" dirty="0">
                <a:effectLst/>
                <a:latin typeface="Helvetica" panose="020B0604020202020204" pitchFamily="34" charset="0"/>
                <a:ea typeface="Times New Roman" panose="02020603050405020304" pitchFamily="18" charset="0"/>
                <a:cs typeface="Times New Roman" panose="02020603050405020304" pitchFamily="18" charset="0"/>
              </a:rPr>
              <a:t>Make sure you set the connection type to WIFI</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lnSpc>
                <a:spcPct val="107000"/>
              </a:lnSpc>
              <a:spcAft>
                <a:spcPts val="750"/>
              </a:spcAft>
              <a:buSzPts val="1000"/>
              <a:buFont typeface="Symbol" panose="05050102010706020507" pitchFamily="18" charset="2"/>
              <a:buChar char=""/>
              <a:tabLst>
                <a:tab pos="457200" algn="l"/>
              </a:tabLst>
            </a:pPr>
            <a:r>
              <a:rPr lang="en-IN" sz="1800" dirty="0">
                <a:effectLst/>
                <a:latin typeface="Helvetica" panose="020B0604020202020204" pitchFamily="34" charset="0"/>
                <a:ea typeface="Times New Roman" panose="02020603050405020304" pitchFamily="18" charset="0"/>
                <a:cs typeface="Times New Roman" panose="02020603050405020304" pitchFamily="18" charset="0"/>
              </a:rPr>
              <a:t>Finally, click on the create button, an authentication token will be sent on your email ID which will be then used in the programming. Simply copy and paste it in the programming…</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lnSpc>
                <a:spcPct val="107000"/>
              </a:lnSpc>
              <a:spcAft>
                <a:spcPts val="750"/>
              </a:spcAft>
              <a:buSzPts val="1000"/>
              <a:buFont typeface="Symbol" panose="05050102010706020507" pitchFamily="18" charset="2"/>
              <a:buChar char=""/>
              <a:tabLst>
                <a:tab pos="457200" algn="l"/>
              </a:tabLst>
            </a:pPr>
            <a:r>
              <a:rPr lang="en-IN" sz="1800" dirty="0">
                <a:effectLst/>
                <a:latin typeface="Helvetica" panose="020B0604020202020204" pitchFamily="34" charset="0"/>
                <a:ea typeface="Times New Roman" panose="02020603050405020304" pitchFamily="18" charset="0"/>
                <a:cs typeface="Times New Roman" panose="02020603050405020304" pitchFamily="18" charset="0"/>
              </a:rPr>
              <a:t>Now click on the add button on the screen and search for the notification and add it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lnSpc>
                <a:spcPct val="107000"/>
              </a:lnSpc>
              <a:spcAft>
                <a:spcPts val="750"/>
              </a:spcAft>
              <a:buSzPts val="1000"/>
              <a:buFont typeface="Symbol" panose="05050102010706020507" pitchFamily="18" charset="2"/>
              <a:buChar char=""/>
              <a:tabLst>
                <a:tab pos="457200" algn="l"/>
              </a:tabLst>
            </a:pPr>
            <a:r>
              <a:rPr lang="en-IN" sz="1800" dirty="0">
                <a:effectLst/>
                <a:latin typeface="Helvetica" panose="020B0604020202020204" pitchFamily="34" charset="0"/>
                <a:ea typeface="Times New Roman" panose="02020603050405020304" pitchFamily="18" charset="0"/>
                <a:cs typeface="Times New Roman" panose="02020603050405020304" pitchFamily="18" charset="0"/>
              </a:rPr>
              <a:t>Our application is ready.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C8CB9D3D-20B3-42FD-B4B3-762CF0697519}"/>
              </a:ext>
            </a:extLst>
          </p:cNvPr>
          <p:cNvPicPr>
            <a:picLocks noChangeAspect="1"/>
          </p:cNvPicPr>
          <p:nvPr/>
        </p:nvPicPr>
        <p:blipFill>
          <a:blip r:embed="rId2"/>
          <a:stretch>
            <a:fillRect/>
          </a:stretch>
        </p:blipFill>
        <p:spPr>
          <a:xfrm>
            <a:off x="3927251" y="2293218"/>
            <a:ext cx="1840685" cy="3827943"/>
          </a:xfrm>
          <a:prstGeom prst="rect">
            <a:avLst/>
          </a:prstGeom>
        </p:spPr>
      </p:pic>
      <p:pic>
        <p:nvPicPr>
          <p:cNvPr id="6" name="Picture 5">
            <a:extLst>
              <a:ext uri="{FF2B5EF4-FFF2-40B4-BE49-F238E27FC236}">
                <a16:creationId xmlns:a16="http://schemas.microsoft.com/office/drawing/2014/main" id="{FCB64DA3-A3B6-448D-8CE7-54678E9FB938}"/>
              </a:ext>
            </a:extLst>
          </p:cNvPr>
          <p:cNvPicPr>
            <a:picLocks noChangeAspect="1"/>
          </p:cNvPicPr>
          <p:nvPr/>
        </p:nvPicPr>
        <p:blipFill>
          <a:blip r:embed="rId3"/>
          <a:stretch>
            <a:fillRect/>
          </a:stretch>
        </p:blipFill>
        <p:spPr>
          <a:xfrm>
            <a:off x="135721" y="2293218"/>
            <a:ext cx="1790476" cy="3876190"/>
          </a:xfrm>
          <a:prstGeom prst="rect">
            <a:avLst/>
          </a:prstGeom>
        </p:spPr>
      </p:pic>
      <p:pic>
        <p:nvPicPr>
          <p:cNvPr id="7" name="Picture 6">
            <a:extLst>
              <a:ext uri="{FF2B5EF4-FFF2-40B4-BE49-F238E27FC236}">
                <a16:creationId xmlns:a16="http://schemas.microsoft.com/office/drawing/2014/main" id="{F2B82D30-0FE6-419E-A457-212BA441F1A7}"/>
              </a:ext>
            </a:extLst>
          </p:cNvPr>
          <p:cNvPicPr>
            <a:picLocks noChangeAspect="1"/>
          </p:cNvPicPr>
          <p:nvPr/>
        </p:nvPicPr>
        <p:blipFill>
          <a:blip r:embed="rId4"/>
          <a:stretch>
            <a:fillRect/>
          </a:stretch>
        </p:blipFill>
        <p:spPr>
          <a:xfrm>
            <a:off x="2064819" y="2293218"/>
            <a:ext cx="1723810" cy="3876190"/>
          </a:xfrm>
          <a:prstGeom prst="rect">
            <a:avLst/>
          </a:prstGeom>
        </p:spPr>
      </p:pic>
    </p:spTree>
    <p:extLst>
      <p:ext uri="{BB962C8B-B14F-4D97-AF65-F5344CB8AC3E}">
        <p14:creationId xmlns:p14="http://schemas.microsoft.com/office/powerpoint/2010/main" val="953244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5BF9515-FA86-4CAD-A51D-7357661106A0}"/>
              </a:ext>
            </a:extLst>
          </p:cNvPr>
          <p:cNvSpPr>
            <a:spLocks noGrp="1"/>
          </p:cNvSpPr>
          <p:nvPr>
            <p:ph type="title"/>
          </p:nvPr>
        </p:nvSpPr>
        <p:spPr/>
        <p:txBody>
          <a:bodyPr/>
          <a:lstStyle/>
          <a:p>
            <a:pPr algn="ctr"/>
            <a:r>
              <a:rPr lang="en-IN" sz="4400" b="0" dirty="0">
                <a:solidFill>
                  <a:srgbClr val="FFC000"/>
                </a:solidFill>
                <a:effectLst/>
                <a:latin typeface="Helvetica" panose="020B0604020202020204" pitchFamily="34" charset="0"/>
                <a:ea typeface="Times New Roman" panose="02020603050405020304" pitchFamily="18" charset="0"/>
                <a:cs typeface="Times New Roman" panose="02020603050405020304" pitchFamily="18" charset="0"/>
              </a:rPr>
              <a:t>Programming on Arduino IDE</a:t>
            </a:r>
            <a:endParaRPr lang="en-IN" dirty="0">
              <a:solidFill>
                <a:srgbClr val="FFC000"/>
              </a:solidFill>
            </a:endParaRPr>
          </a:p>
        </p:txBody>
      </p:sp>
      <p:pic>
        <p:nvPicPr>
          <p:cNvPr id="4" name="Content Placeholder 3">
            <a:extLst>
              <a:ext uri="{FF2B5EF4-FFF2-40B4-BE49-F238E27FC236}">
                <a16:creationId xmlns:a16="http://schemas.microsoft.com/office/drawing/2014/main" id="{11B43C56-0800-4C1E-A83E-62F2C1A92EC4}"/>
              </a:ext>
            </a:extLst>
          </p:cNvPr>
          <p:cNvPicPr>
            <a:picLocks noGrp="1" noChangeAspect="1"/>
          </p:cNvPicPr>
          <p:nvPr>
            <p:ph idx="1"/>
          </p:nvPr>
        </p:nvPicPr>
        <p:blipFill>
          <a:blip r:embed="rId2"/>
          <a:stretch>
            <a:fillRect/>
          </a:stretch>
        </p:blipFill>
        <p:spPr>
          <a:xfrm>
            <a:off x="1362695" y="1982971"/>
            <a:ext cx="8249112" cy="4875029"/>
          </a:xfrm>
          <a:prstGeom prst="rect">
            <a:avLst/>
          </a:prstGeom>
        </p:spPr>
      </p:pic>
    </p:spTree>
    <p:extLst>
      <p:ext uri="{BB962C8B-B14F-4D97-AF65-F5344CB8AC3E}">
        <p14:creationId xmlns:p14="http://schemas.microsoft.com/office/powerpoint/2010/main" val="3406308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DE598-C2D4-4CA3-BAAE-D1F4F6D78B65}"/>
              </a:ext>
            </a:extLst>
          </p:cNvPr>
          <p:cNvSpPr>
            <a:spLocks noGrp="1"/>
          </p:cNvSpPr>
          <p:nvPr>
            <p:ph type="title"/>
          </p:nvPr>
        </p:nvSpPr>
        <p:spPr/>
        <p:txBody>
          <a:bodyPr/>
          <a:lstStyle/>
          <a:p>
            <a:pPr algn="ctr"/>
            <a:r>
              <a:rPr lang="en-IN" dirty="0"/>
              <a:t>Hardware Setup</a:t>
            </a:r>
          </a:p>
        </p:txBody>
      </p:sp>
      <p:pic>
        <p:nvPicPr>
          <p:cNvPr id="4" name="Content Placeholder 3">
            <a:extLst>
              <a:ext uri="{FF2B5EF4-FFF2-40B4-BE49-F238E27FC236}">
                <a16:creationId xmlns:a16="http://schemas.microsoft.com/office/drawing/2014/main" id="{6AAC1518-EA1F-4891-8030-E427A20848EA}"/>
              </a:ext>
            </a:extLst>
          </p:cNvPr>
          <p:cNvPicPr>
            <a:picLocks noGrp="1" noChangeAspect="1"/>
          </p:cNvPicPr>
          <p:nvPr>
            <p:ph idx="1"/>
          </p:nvPr>
        </p:nvPicPr>
        <p:blipFill>
          <a:blip r:embed="rId2"/>
          <a:stretch>
            <a:fillRect/>
          </a:stretch>
        </p:blipFill>
        <p:spPr>
          <a:xfrm>
            <a:off x="3088009" y="2056882"/>
            <a:ext cx="4798484" cy="3598863"/>
          </a:xfrm>
          <a:prstGeom prst="rect">
            <a:avLst/>
          </a:prstGeom>
        </p:spPr>
      </p:pic>
      <p:sp>
        <p:nvSpPr>
          <p:cNvPr id="7" name="TextBox 6">
            <a:extLst>
              <a:ext uri="{FF2B5EF4-FFF2-40B4-BE49-F238E27FC236}">
                <a16:creationId xmlns:a16="http://schemas.microsoft.com/office/drawing/2014/main" id="{2E0D62FA-967C-4E49-8A54-C1F5498D7660}"/>
              </a:ext>
            </a:extLst>
          </p:cNvPr>
          <p:cNvSpPr txBox="1"/>
          <p:nvPr/>
        </p:nvSpPr>
        <p:spPr>
          <a:xfrm>
            <a:off x="1935787" y="5878461"/>
            <a:ext cx="7102928" cy="646331"/>
          </a:xfrm>
          <a:prstGeom prst="rect">
            <a:avLst/>
          </a:prstGeom>
          <a:noFill/>
        </p:spPr>
        <p:txBody>
          <a:bodyPr wrap="square">
            <a:spAutoFit/>
          </a:bodyPr>
          <a:lstStyle/>
          <a:p>
            <a:r>
              <a:rPr lang="en-US" dirty="0"/>
              <a:t>Connect one wire of the magnetic switch to the D1 pin and another to the ground pin with the help of bread board </a:t>
            </a:r>
            <a:endParaRPr lang="en-IN" dirty="0"/>
          </a:p>
        </p:txBody>
      </p:sp>
    </p:spTree>
    <p:extLst>
      <p:ext uri="{BB962C8B-B14F-4D97-AF65-F5344CB8AC3E}">
        <p14:creationId xmlns:p14="http://schemas.microsoft.com/office/powerpoint/2010/main" val="520526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01EE3-8498-404C-AA33-1FA2B4290BBC}"/>
              </a:ext>
            </a:extLst>
          </p:cNvPr>
          <p:cNvSpPr>
            <a:spLocks noGrp="1"/>
          </p:cNvSpPr>
          <p:nvPr>
            <p:ph type="title"/>
          </p:nvPr>
        </p:nvSpPr>
        <p:spPr/>
        <p:txBody>
          <a:bodyPr>
            <a:normAutofit fontScale="90000"/>
          </a:bodyPr>
          <a:lstStyle/>
          <a:p>
            <a:pPr algn="ctr">
              <a:lnSpc>
                <a:spcPct val="107000"/>
              </a:lnSpc>
              <a:spcAft>
                <a:spcPts val="800"/>
              </a:spcAft>
            </a:pPr>
            <a:r>
              <a:rPr lang="en-IN" sz="5300" b="1" dirty="0">
                <a:solidFill>
                  <a:srgbClr val="00B0F0"/>
                </a:solidFill>
                <a:effectLst/>
                <a:latin typeface="Calibri" panose="020F0502020204030204" pitchFamily="34" charset="0"/>
                <a:ea typeface="Times New Roman" panose="02020603050405020304" pitchFamily="18" charset="0"/>
                <a:cs typeface="Times New Roman" panose="02020603050405020304" pitchFamily="18" charset="0"/>
              </a:rPr>
              <a:t>MODEL SETUP and OUTPUT</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pic>
        <p:nvPicPr>
          <p:cNvPr id="6" name="Content Placeholder 5">
            <a:extLst>
              <a:ext uri="{FF2B5EF4-FFF2-40B4-BE49-F238E27FC236}">
                <a16:creationId xmlns:a16="http://schemas.microsoft.com/office/drawing/2014/main" id="{E9540D31-B631-4A9D-885C-AE270F11A7E5}"/>
              </a:ext>
            </a:extLst>
          </p:cNvPr>
          <p:cNvPicPr>
            <a:picLocks noGrp="1" noChangeAspect="1"/>
          </p:cNvPicPr>
          <p:nvPr>
            <p:ph idx="1"/>
          </p:nvPr>
        </p:nvPicPr>
        <p:blipFill>
          <a:blip r:embed="rId2"/>
          <a:stretch>
            <a:fillRect/>
          </a:stretch>
        </p:blipFill>
        <p:spPr>
          <a:xfrm>
            <a:off x="396800" y="2030217"/>
            <a:ext cx="4301412" cy="3238142"/>
          </a:xfrm>
          <a:prstGeom prst="rect">
            <a:avLst/>
          </a:prstGeom>
        </p:spPr>
      </p:pic>
      <p:sp>
        <p:nvSpPr>
          <p:cNvPr id="3" name="Content Placeholder 2">
            <a:extLst>
              <a:ext uri="{FF2B5EF4-FFF2-40B4-BE49-F238E27FC236}">
                <a16:creationId xmlns:a16="http://schemas.microsoft.com/office/drawing/2014/main" id="{A3622767-CD8F-4976-AF85-D5A373E48D3A}"/>
              </a:ext>
            </a:extLst>
          </p:cNvPr>
          <p:cNvSpPr txBox="1">
            <a:spLocks/>
          </p:cNvSpPr>
          <p:nvPr/>
        </p:nvSpPr>
        <p:spPr>
          <a:xfrm>
            <a:off x="6843253" y="2336873"/>
            <a:ext cx="4886632" cy="4093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None/>
            </a:pPr>
            <a:endParaRPr lang="en-IN" sz="1800" dirty="0">
              <a:effectLst/>
              <a:latin typeface="Helvetica" panose="020B0604020202020204" pitchFamily="34" charset="0"/>
              <a:ea typeface="Times New Roman" panose="02020603050405020304" pitchFamily="18" charset="0"/>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t>
            </a:r>
            <a:r>
              <a:rPr kumimoji="0" lang="en-IN" sz="1100" i="0" u="none" strike="noStrike" kern="1200" cap="none" spc="0" normalizeH="0" baseline="0" noProof="0" dirty="0">
                <a:ln>
                  <a:noFill/>
                </a:ln>
                <a:solidFill>
                  <a:prstClr val="white"/>
                </a:solidFill>
                <a:effectLst/>
                <a:uLnTx/>
                <a:uFillTx/>
                <a:latin typeface="Helvetica" panose="020B0604020202020204" pitchFamily="34" charset="0"/>
                <a:ea typeface="Times New Roman" panose="02020603050405020304" pitchFamily="18" charset="0"/>
                <a:cs typeface="Times New Roman" panose="02020603050405020304" pitchFamily="18" charset="0"/>
              </a:rPr>
              <a:t> </a:t>
            </a:r>
            <a:endParaRPr kumimoji="0" lang="en-IN" b="0" i="0" u="none" strike="noStrike" kern="1200" cap="none" spc="0" normalizeH="0" baseline="0" noProof="0" dirty="0">
              <a:ln>
                <a:noFill/>
              </a:ln>
              <a:solidFill>
                <a:prstClr val="white"/>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US" dirty="0"/>
          </a:p>
          <a:p>
            <a:endParaRPr lang="en-IN" dirty="0"/>
          </a:p>
        </p:txBody>
      </p:sp>
      <p:sp>
        <p:nvSpPr>
          <p:cNvPr id="7" name="TextBox 6">
            <a:extLst>
              <a:ext uri="{FF2B5EF4-FFF2-40B4-BE49-F238E27FC236}">
                <a16:creationId xmlns:a16="http://schemas.microsoft.com/office/drawing/2014/main" id="{44302627-6C2C-4123-947D-956A138C28D4}"/>
              </a:ext>
            </a:extLst>
          </p:cNvPr>
          <p:cNvSpPr txBox="1"/>
          <p:nvPr/>
        </p:nvSpPr>
        <p:spPr>
          <a:xfrm>
            <a:off x="396800" y="5330345"/>
            <a:ext cx="4430883" cy="1384995"/>
          </a:xfrm>
          <a:prstGeom prst="rect">
            <a:avLst/>
          </a:prstGeom>
          <a:noFill/>
        </p:spPr>
        <p:txBody>
          <a:bodyPr wrap="square">
            <a:spAutoFit/>
          </a:bodyPr>
          <a:lstStyle/>
          <a:p>
            <a:r>
              <a:rPr lang="en-US" sz="1400" dirty="0">
                <a:solidFill>
                  <a:schemeClr val="bg1"/>
                </a:solidFill>
              </a:rPr>
              <a:t>After uploading the code on the board , remove the extension cord from the laptop and connect it to a power bank as power supply is required for the working of the board .The model setup will be completed . Now place the setup on any door whose status is to be monitored.</a:t>
            </a:r>
            <a:endParaRPr lang="en-IN" sz="1400" dirty="0">
              <a:solidFill>
                <a:schemeClr val="bg1"/>
              </a:solidFill>
            </a:endParaRPr>
          </a:p>
        </p:txBody>
      </p:sp>
      <p:pic>
        <p:nvPicPr>
          <p:cNvPr id="8" name="Content Placeholder 3">
            <a:extLst>
              <a:ext uri="{FF2B5EF4-FFF2-40B4-BE49-F238E27FC236}">
                <a16:creationId xmlns:a16="http://schemas.microsoft.com/office/drawing/2014/main" id="{C68AB9A7-A33D-4456-8940-D9E8922F3D27}"/>
              </a:ext>
            </a:extLst>
          </p:cNvPr>
          <p:cNvPicPr>
            <a:picLocks noChangeAspect="1"/>
          </p:cNvPicPr>
          <p:nvPr/>
        </p:nvPicPr>
        <p:blipFill>
          <a:blip r:embed="rId3"/>
          <a:stretch>
            <a:fillRect/>
          </a:stretch>
        </p:blipFill>
        <p:spPr>
          <a:xfrm>
            <a:off x="7937753" y="1938991"/>
            <a:ext cx="2048600" cy="4249248"/>
          </a:xfrm>
          <a:prstGeom prst="rect">
            <a:avLst/>
          </a:prstGeom>
        </p:spPr>
      </p:pic>
      <p:pic>
        <p:nvPicPr>
          <p:cNvPr id="4" name="Picture 3">
            <a:extLst>
              <a:ext uri="{FF2B5EF4-FFF2-40B4-BE49-F238E27FC236}">
                <a16:creationId xmlns:a16="http://schemas.microsoft.com/office/drawing/2014/main" id="{78BDCAC6-AEB8-4CF2-996D-A71527DD8605}"/>
              </a:ext>
            </a:extLst>
          </p:cNvPr>
          <p:cNvPicPr>
            <a:picLocks noChangeAspect="1"/>
          </p:cNvPicPr>
          <p:nvPr/>
        </p:nvPicPr>
        <p:blipFill>
          <a:blip r:embed="rId4"/>
          <a:stretch>
            <a:fillRect/>
          </a:stretch>
        </p:blipFill>
        <p:spPr>
          <a:xfrm>
            <a:off x="6447453" y="6293064"/>
            <a:ext cx="5029200" cy="426687"/>
          </a:xfrm>
          <a:prstGeom prst="rect">
            <a:avLst/>
          </a:prstGeom>
        </p:spPr>
      </p:pic>
    </p:spTree>
    <p:extLst>
      <p:ext uri="{BB962C8B-B14F-4D97-AF65-F5344CB8AC3E}">
        <p14:creationId xmlns:p14="http://schemas.microsoft.com/office/powerpoint/2010/main" val="631822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A902F-156E-4932-9647-747264D556AC}"/>
              </a:ext>
            </a:extLst>
          </p:cNvPr>
          <p:cNvSpPr>
            <a:spLocks noGrp="1"/>
          </p:cNvSpPr>
          <p:nvPr>
            <p:ph type="title"/>
          </p:nvPr>
        </p:nvSpPr>
        <p:spPr/>
        <p:txBody>
          <a:bodyPr/>
          <a:lstStyle/>
          <a:p>
            <a:pPr algn="ctr"/>
            <a:r>
              <a:rPr lang="en-IN" dirty="0">
                <a:solidFill>
                  <a:schemeClr val="accent2">
                    <a:lumMod val="60000"/>
                    <a:lumOff val="40000"/>
                  </a:schemeClr>
                </a:solidFill>
              </a:rPr>
              <a:t>VIDEO DEMONSTRATION</a:t>
            </a:r>
          </a:p>
        </p:txBody>
      </p:sp>
      <p:pic>
        <p:nvPicPr>
          <p:cNvPr id="4" name="WhatsApp Video 2020-11-11 at 11.58.45 PM">
            <a:hlinkClick r:id="" action="ppaction://media"/>
            <a:extLst>
              <a:ext uri="{FF2B5EF4-FFF2-40B4-BE49-F238E27FC236}">
                <a16:creationId xmlns:a16="http://schemas.microsoft.com/office/drawing/2014/main" id="{D87E0486-5666-47F4-A4FC-4827C5E9E9A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58825" y="2043404"/>
            <a:ext cx="2971184" cy="4621617"/>
          </a:xfrm>
          <a:prstGeom prst="rect">
            <a:avLst/>
          </a:prstGeom>
        </p:spPr>
      </p:pic>
    </p:spTree>
    <p:extLst>
      <p:ext uri="{BB962C8B-B14F-4D97-AF65-F5344CB8AC3E}">
        <p14:creationId xmlns:p14="http://schemas.microsoft.com/office/powerpoint/2010/main" val="2762788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1203</TotalTime>
  <Words>317</Words>
  <Application>Microsoft Office PowerPoint</Application>
  <PresentationFormat>Widescreen</PresentationFormat>
  <Paragraphs>40</Paragraphs>
  <Slides>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Helvetica</vt:lpstr>
      <vt:lpstr>Symbol</vt:lpstr>
      <vt:lpstr>Trebuchet MS</vt:lpstr>
      <vt:lpstr>Berlin</vt:lpstr>
      <vt:lpstr>Door Theft Automation</vt:lpstr>
      <vt:lpstr>Components Required</vt:lpstr>
      <vt:lpstr>How to use Blynk Application ?</vt:lpstr>
      <vt:lpstr>Programming on Arduino IDE</vt:lpstr>
      <vt:lpstr>Hardware Setup</vt:lpstr>
      <vt:lpstr>MODEL SETUP and OUTPUT </vt:lpstr>
      <vt:lpstr>VIDEO DEMONSTRATION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Arun Nair</dc:creator>
  <cp:lastModifiedBy>Arun Nair</cp:lastModifiedBy>
  <cp:revision>47</cp:revision>
  <dcterms:created xsi:type="dcterms:W3CDTF">2020-11-04T14:13:26Z</dcterms:created>
  <dcterms:modified xsi:type="dcterms:W3CDTF">2021-07-15T14:33:26Z</dcterms:modified>
</cp:coreProperties>
</file>

<file path=docProps/thumbnail.jpeg>
</file>